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5"/>
  </p:notesMasterIdLst>
  <p:sldIdLst>
    <p:sldId id="256" r:id="rId2"/>
    <p:sldId id="257" r:id="rId3"/>
    <p:sldId id="258" r:id="rId4"/>
  </p:sldIdLst>
  <p:sldSz cx="7772400" cy="10058400"/>
  <p:notesSz cx="6858000" cy="9144000"/>
  <p:embeddedFontLst>
    <p:embeddedFont>
      <p:font typeface="Calibri" panose="020F0502020204030204" pitchFamily="34" charset="0"/>
      <p:regular r:id="rId6"/>
      <p:bold r:id="rId7"/>
      <p:italic r:id="rId8"/>
      <p:boldItalic r:id="rId9"/>
    </p:embeddedFont>
    <p:embeddedFont>
      <p:font typeface="Fjord" panose="020B0604020202020204" charset="0"/>
      <p:regular r:id="rId10"/>
    </p:embeddedFont>
    <p:embeddedFont>
      <p:font typeface="Poppins" panose="00000500000000000000" pitchFamily="2" charset="0"/>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8C49C-978A-4A51-AB67-CA8B55E0B363}" v="20" dt="2022-10-04T11:10:12"/>
  </p1510:revLst>
</p1510:revInfo>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p:scale>
          <a:sx n="80" d="100"/>
          <a:sy n="80" d="100"/>
        </p:scale>
        <p:origin x="1056" y="-2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a:t>
            </a:fld>
            <a:endParaRPr lang="en-US"/>
          </a:p>
        </p:txBody>
      </p:sp>
    </p:spTree>
    <p:extLst>
      <p:ext uri="{BB962C8B-B14F-4D97-AF65-F5344CB8AC3E}">
        <p14:creationId xmlns:p14="http://schemas.microsoft.com/office/powerpoint/2010/main" val="174360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10/4/2022</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2436-246E-C341-8F9A-0B4F34C07184}" type="datetimeFigureOut">
              <a:rPr lang="en-US" smtClean="0"/>
              <a:pPr/>
              <a:t>10/4/2022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
        <p:cNvGrpSpPr/>
        <p:nvPr/>
      </p:nvGrpSpPr>
      <p:grpSpPr>
        <a:xfrm>
          <a:off x="0" y="0"/>
          <a:ext cx="0" cy="0"/>
          <a:chOff x="0" y="0"/>
          <a:chExt cx="0" cy="0"/>
        </a:xfrm>
      </p:grpSpPr>
      <p:pic>
        <p:nvPicPr>
          <p:cNvPr id="2" name="National Cancer Institute"/>
          <p:cNvPicPr/>
          <p:nvPr/>
        </p:nvPicPr>
        <p:blipFill rotWithShape="1">
          <a:blip r:embed="rId3"/>
          <a:stretch>
            <a:fillRect/>
          </a:stretch>
        </p:blipFill>
        <p:spPr>
          <a:xfrm>
            <a:off x="189312" y="0"/>
            <a:ext cx="7472752" cy="3838222"/>
          </a:xfrm>
          <a:prstGeom prst="rect">
            <a:avLst/>
          </a:prstGeom>
        </p:spPr>
      </p:pic>
      <p:pic>
        <p:nvPicPr>
          <p:cNvPr id="3" name="Shape-1"/>
          <p:cNvPicPr/>
          <p:nvPr/>
        </p:nvPicPr>
        <p:blipFill rotWithShape="1">
          <a:blip r:embed="rId4"/>
          <a:stretch>
            <a:fillRect/>
          </a:stretch>
        </p:blipFill>
        <p:spPr>
          <a:xfrm>
            <a:off x="1089605" y="1019175"/>
            <a:ext cx="5506156" cy="1547423"/>
          </a:xfrm>
          <a:prstGeom prst="rect">
            <a:avLst/>
          </a:prstGeom>
        </p:spPr>
      </p:pic>
      <p:sp>
        <p:nvSpPr>
          <p:cNvPr id="4" name="Title copy copy 2"/>
          <p:cNvSpPr/>
          <p:nvPr/>
        </p:nvSpPr>
        <p:spPr>
          <a:xfrm>
            <a:off x="1083054" y="2752725"/>
            <a:ext cx="5580205" cy="514350"/>
          </a:xfrm>
          <a:prstGeom prst="rect">
            <a:avLst/>
          </a:prstGeom>
        </p:spPr>
        <p:txBody>
          <a:bodyPr spcFirstLastPara="0" lIns="95250" tIns="95250" rIns="95250" bIns="0" anchor="t"/>
          <a:lstStyle/>
          <a:p>
            <a:pPr algn="ctr" hangingPunct="0">
              <a:lnSpc>
                <a:spcPct val="116667"/>
              </a:lnSpc>
            </a:pPr>
            <a:r>
              <a:rPr lang="en-US" sz="1800" dirty="0">
                <a:solidFill>
                  <a:srgbClr val="FFFFFF"/>
                </a:solidFill>
                <a:latin typeface="Fjord"/>
                <a:ea typeface="+mn-ea"/>
                <a:cs typeface="Fjord"/>
              </a:rPr>
              <a:t>P</a:t>
            </a:r>
            <a:r>
              <a:rPr sz="1800" dirty="0">
                <a:solidFill>
                  <a:srgbClr val="FFFFFF"/>
                </a:solidFill>
                <a:latin typeface="Fjord"/>
                <a:ea typeface="+mn-ea"/>
                <a:cs typeface="Fjord"/>
              </a:rPr>
              <a:t>erformed </a:t>
            </a:r>
            <a:r>
              <a:rPr lang="en-US" dirty="0">
                <a:solidFill>
                  <a:srgbClr val="FFFFFF"/>
                </a:solidFill>
                <a:latin typeface="Fjord"/>
                <a:cs typeface="Fjord"/>
              </a:rPr>
              <a:t>u</a:t>
            </a:r>
            <a:r>
              <a:rPr sz="1800" dirty="0">
                <a:solidFill>
                  <a:srgbClr val="FFFFFF"/>
                </a:solidFill>
                <a:latin typeface="Fjord"/>
                <a:ea typeface="+mn-ea"/>
                <a:cs typeface="Fjord"/>
              </a:rPr>
              <a:t>sing </a:t>
            </a:r>
            <a:r>
              <a:rPr lang="en-US" sz="1800" dirty="0">
                <a:solidFill>
                  <a:srgbClr val="FFFFFF"/>
                </a:solidFill>
                <a:latin typeface="Fjord"/>
                <a:ea typeface="+mn-ea"/>
                <a:cs typeface="Fjord"/>
              </a:rPr>
              <a:t>S</a:t>
            </a:r>
            <a:r>
              <a:rPr sz="1800" dirty="0">
                <a:solidFill>
                  <a:srgbClr val="FFFFFF"/>
                </a:solidFill>
                <a:latin typeface="Fjord"/>
                <a:ea typeface="+mn-ea"/>
                <a:cs typeface="Fjord"/>
              </a:rPr>
              <a:t>marter </a:t>
            </a:r>
            <a:r>
              <a:rPr lang="en-US" dirty="0">
                <a:solidFill>
                  <a:srgbClr val="FFFFFF"/>
                </a:solidFill>
                <a:latin typeface="Fjord"/>
                <a:cs typeface="Fjord"/>
              </a:rPr>
              <a:t>S</a:t>
            </a:r>
            <a:r>
              <a:rPr sz="1800" dirty="0">
                <a:solidFill>
                  <a:srgbClr val="FFFFFF"/>
                </a:solidFill>
                <a:latin typeface="Fjord"/>
                <a:ea typeface="+mn-ea"/>
                <a:cs typeface="Fjord"/>
              </a:rPr>
              <a:t>aaS reporting </a:t>
            </a:r>
          </a:p>
        </p:txBody>
      </p:sp>
      <p:sp>
        <p:nvSpPr>
          <p:cNvPr id="5" name="Title copy copy 8"/>
          <p:cNvSpPr/>
          <p:nvPr/>
        </p:nvSpPr>
        <p:spPr>
          <a:xfrm>
            <a:off x="1032836" y="1171575"/>
            <a:ext cx="5636511" cy="1200150"/>
          </a:xfrm>
          <a:prstGeom prst="rect">
            <a:avLst/>
          </a:prstGeom>
        </p:spPr>
        <p:txBody>
          <a:bodyPr spcFirstLastPara="0" lIns="47625" tIns="47625" rIns="47625" bIns="0" anchor="t"/>
          <a:lstStyle/>
          <a:p>
            <a:pPr algn="ctr" hangingPunct="0">
              <a:lnSpc>
                <a:spcPct val="116667"/>
              </a:lnSpc>
            </a:pPr>
            <a:r>
              <a:rPr sz="3000" b="1" cap="all" spc="150">
                <a:solidFill>
                  <a:srgbClr val="FFFFFF"/>
                </a:solidFill>
                <a:latin typeface="Poppins"/>
                <a:ea typeface="+mn-ea"/>
                <a:cs typeface="Poppins"/>
              </a:rPr>
              <a:t>Pharmacy </a:t>
            </a:r>
          </a:p>
          <a:p>
            <a:pPr algn="ctr" hangingPunct="0">
              <a:lnSpc>
                <a:spcPct val="116667"/>
              </a:lnSpc>
            </a:pPr>
            <a:r>
              <a:rPr sz="3000" b="1" cap="all" spc="150">
                <a:solidFill>
                  <a:srgbClr val="FFFFFF"/>
                </a:solidFill>
                <a:latin typeface="Poppins"/>
                <a:ea typeface="+mn-ea"/>
                <a:cs typeface="Poppins"/>
              </a:rPr>
              <a:t> Case Study</a:t>
            </a:r>
          </a:p>
        </p:txBody>
      </p:sp>
      <p:pic>
        <p:nvPicPr>
          <p:cNvPr id="6" name="Shape-1 copy 2"/>
          <p:cNvPicPr/>
          <p:nvPr/>
        </p:nvPicPr>
        <p:blipFill rotWithShape="1">
          <a:blip r:embed="rId5"/>
          <a:stretch>
            <a:fillRect/>
          </a:stretch>
        </p:blipFill>
        <p:spPr>
          <a:xfrm>
            <a:off x="2714625" y="3581400"/>
            <a:ext cx="2511455" cy="435328"/>
          </a:xfrm>
          <a:prstGeom prst="rect">
            <a:avLst/>
          </a:prstGeom>
        </p:spPr>
      </p:pic>
      <p:sp>
        <p:nvSpPr>
          <p:cNvPr id="7" name="Title copy"/>
          <p:cNvSpPr/>
          <p:nvPr/>
        </p:nvSpPr>
        <p:spPr>
          <a:xfrm>
            <a:off x="2794167" y="3686175"/>
            <a:ext cx="2360437" cy="190500"/>
          </a:xfrm>
          <a:prstGeom prst="rect">
            <a:avLst/>
          </a:prstGeom>
        </p:spPr>
        <p:txBody>
          <a:bodyPr spcFirstLastPara="0" lIns="0" tIns="0" rIns="0" bIns="0" anchor="t"/>
          <a:lstStyle/>
          <a:p>
            <a:pPr algn="ctr" hangingPunct="0">
              <a:lnSpc>
                <a:spcPct val="116667"/>
              </a:lnSpc>
            </a:pPr>
            <a:r>
              <a:rPr sz="1050">
                <a:solidFill>
                  <a:srgbClr val="FFFFFF"/>
                </a:solidFill>
                <a:latin typeface="Fjord"/>
                <a:ea typeface="+mn-ea"/>
                <a:cs typeface="Fjord"/>
              </a:rPr>
              <a:t>by The Business Software Centre</a:t>
            </a:r>
          </a:p>
        </p:txBody>
      </p:sp>
      <p:pic>
        <p:nvPicPr>
          <p:cNvPr id="8" name="TBSC-Logo-3_Transparent"/>
          <p:cNvPicPr/>
          <p:nvPr/>
        </p:nvPicPr>
        <p:blipFill rotWithShape="1">
          <a:blip r:embed="rId6"/>
          <a:stretch>
            <a:fillRect/>
          </a:stretch>
        </p:blipFill>
        <p:spPr>
          <a:xfrm>
            <a:off x="314325" y="9191625"/>
            <a:ext cx="1080439" cy="810330"/>
          </a:xfrm>
          <a:prstGeom prst="rect">
            <a:avLst/>
          </a:prstGeom>
        </p:spPr>
      </p:pic>
      <p:sp>
        <p:nvSpPr>
          <p:cNvPr id="9" name="Title copy copy 15"/>
          <p:cNvSpPr/>
          <p:nvPr/>
        </p:nvSpPr>
        <p:spPr>
          <a:xfrm>
            <a:off x="1400844" y="9353550"/>
            <a:ext cx="2856454" cy="790575"/>
          </a:xfrm>
          <a:prstGeom prst="rect">
            <a:avLst/>
          </a:prstGeom>
        </p:spPr>
        <p:txBody>
          <a:bodyPr spcFirstLastPara="0" lIns="95250" tIns="95250" rIns="95250" bIns="0" anchor="t"/>
          <a:lstStyle/>
          <a:p>
            <a:pPr algn="l" hangingPunct="0">
              <a:lnSpc>
                <a:spcPct val="125000"/>
              </a:lnSpc>
            </a:pPr>
            <a:r>
              <a:rPr sz="1050">
                <a:solidFill>
                  <a:srgbClr val="292929"/>
                </a:solidFill>
                <a:latin typeface="Fjord"/>
                <a:ea typeface="+mn-ea"/>
                <a:cs typeface="Fjord"/>
              </a:rPr>
              <a:t>https://www.businesssoftwarecentre.com/</a:t>
            </a:r>
          </a:p>
          <a:p>
            <a:pPr algn="l" hangingPunct="0">
              <a:lnSpc>
                <a:spcPct val="125000"/>
              </a:lnSpc>
            </a:pPr>
            <a:r>
              <a:rPr sz="1050" b="1">
                <a:solidFill>
                  <a:srgbClr val="292929"/>
                </a:solidFill>
                <a:latin typeface="Fjord"/>
                <a:ea typeface="+mn-ea"/>
                <a:cs typeface="Fjord"/>
              </a:rPr>
              <a:t>info@businesssoftwarecentre.com</a:t>
            </a:r>
          </a:p>
          <a:p>
            <a:pPr algn="r" hangingPunct="0">
              <a:lnSpc>
                <a:spcPct val="125000"/>
              </a:lnSpc>
            </a:pPr>
            <a:endParaRPr sz="1050" b="1">
              <a:solidFill>
                <a:srgbClr val="292929"/>
              </a:solidFill>
              <a:latin typeface="Fjord"/>
              <a:ea typeface="+mn-ea"/>
              <a:cs typeface="Fjord"/>
            </a:endParaRPr>
          </a:p>
        </p:txBody>
      </p:sp>
      <p:pic>
        <p:nvPicPr>
          <p:cNvPr id="10" name="Shape-1 copy 1"/>
          <p:cNvPicPr/>
          <p:nvPr/>
        </p:nvPicPr>
        <p:blipFill rotWithShape="1">
          <a:blip r:embed="rId7"/>
          <a:stretch>
            <a:fillRect/>
          </a:stretch>
        </p:blipFill>
        <p:spPr>
          <a:xfrm>
            <a:off x="453240" y="4352925"/>
            <a:ext cx="3104410" cy="676275"/>
          </a:xfrm>
          <a:prstGeom prst="rect">
            <a:avLst/>
          </a:prstGeom>
        </p:spPr>
      </p:pic>
      <p:sp>
        <p:nvSpPr>
          <p:cNvPr id="11" name="Title copy copy 16"/>
          <p:cNvSpPr/>
          <p:nvPr/>
        </p:nvSpPr>
        <p:spPr>
          <a:xfrm>
            <a:off x="621663" y="4465483"/>
            <a:ext cx="2792916" cy="762000"/>
          </a:xfrm>
          <a:prstGeom prst="rect">
            <a:avLst/>
          </a:prstGeom>
        </p:spPr>
        <p:txBody>
          <a:bodyPr spcFirstLastPara="0" lIns="95250" tIns="95250" rIns="95250" bIns="0" anchor="t"/>
          <a:lstStyle/>
          <a:p>
            <a:pPr algn="ctr" hangingPunct="0">
              <a:lnSpc>
                <a:spcPct val="125000"/>
              </a:lnSpc>
            </a:pPr>
            <a:r>
              <a:rPr lang="en-US" sz="1500" dirty="0">
                <a:solidFill>
                  <a:srgbClr val="FFFFFF"/>
                </a:solidFill>
                <a:latin typeface="Fjord"/>
                <a:ea typeface="+mn-ea"/>
                <a:cs typeface="Fjord"/>
              </a:rPr>
              <a:t>ABOUT PHARMACY CLIENT</a:t>
            </a:r>
            <a:endParaRPr sz="1500" dirty="0">
              <a:solidFill>
                <a:srgbClr val="FFFFFF"/>
              </a:solidFill>
              <a:latin typeface="Fjord"/>
              <a:ea typeface="+mn-ea"/>
              <a:cs typeface="Fjord"/>
            </a:endParaRPr>
          </a:p>
        </p:txBody>
      </p:sp>
      <p:sp>
        <p:nvSpPr>
          <p:cNvPr id="12" name="Title copy copy 17"/>
          <p:cNvSpPr/>
          <p:nvPr/>
        </p:nvSpPr>
        <p:spPr>
          <a:xfrm>
            <a:off x="453240" y="5146474"/>
            <a:ext cx="3122603" cy="4591050"/>
          </a:xfrm>
          <a:prstGeom prst="rect">
            <a:avLst/>
          </a:prstGeom>
        </p:spPr>
        <p:txBody>
          <a:bodyPr spcFirstLastPara="0" lIns="95250" tIns="95250" rIns="95250" bIns="0" anchor="t"/>
          <a:lstStyle/>
          <a:p>
            <a:pPr algn="l" hangingPunct="0">
              <a:lnSpc>
                <a:spcPct val="125000"/>
              </a:lnSpc>
            </a:pPr>
            <a:r>
              <a:rPr sz="1050" dirty="0">
                <a:solidFill>
                  <a:srgbClr val="333333"/>
                </a:solidFill>
                <a:latin typeface="Fjord"/>
                <a:ea typeface="+mn-ea"/>
                <a:cs typeface="Fjord"/>
              </a:rPr>
              <a:t>The pharmacy  assists with customer illness and health concerns, using Microsoft 365 as an internal communication tool between departments and staff. </a:t>
            </a:r>
          </a:p>
          <a:p>
            <a:pPr algn="l" hangingPunct="0">
              <a:lnSpc>
                <a:spcPct val="125000"/>
              </a:lnSpc>
            </a:pPr>
            <a:endParaRPr sz="1050" dirty="0">
              <a:solidFill>
                <a:srgbClr val="333333"/>
              </a:solidFill>
              <a:latin typeface="Fjord"/>
              <a:ea typeface="+mn-ea"/>
              <a:cs typeface="Fjord"/>
            </a:endParaRPr>
          </a:p>
          <a:p>
            <a:pPr algn="l" hangingPunct="0">
              <a:lnSpc>
                <a:spcPct val="125000"/>
              </a:lnSpc>
            </a:pPr>
            <a:r>
              <a:rPr sz="1050" dirty="0">
                <a:solidFill>
                  <a:srgbClr val="333333"/>
                </a:solidFill>
                <a:latin typeface="Fjord"/>
                <a:ea typeface="+mn-ea"/>
                <a:cs typeface="Fjord"/>
              </a:rPr>
              <a:t>Microsoft 365 subscriptions had been deployed to full time/ part time staff with variable levels of usage. As staff left and joined it was difficult to keep pace with the JML process as it related to Microsoft 365 subscriptions. </a:t>
            </a:r>
          </a:p>
          <a:p>
            <a:pPr algn="l" hangingPunct="0">
              <a:lnSpc>
                <a:spcPct val="125000"/>
              </a:lnSpc>
            </a:pPr>
            <a:endParaRPr sz="1050" dirty="0">
              <a:solidFill>
                <a:srgbClr val="333333"/>
              </a:solidFill>
              <a:latin typeface="Fjord"/>
              <a:ea typeface="+mn-ea"/>
              <a:cs typeface="Fjord"/>
            </a:endParaRPr>
          </a:p>
          <a:p>
            <a:pPr algn="l" hangingPunct="0">
              <a:lnSpc>
                <a:spcPct val="125000"/>
              </a:lnSpc>
            </a:pPr>
            <a:r>
              <a:rPr sz="1050" dirty="0">
                <a:solidFill>
                  <a:srgbClr val="333333"/>
                </a:solidFill>
                <a:latin typeface="Fjord"/>
                <a:ea typeface="+mn-ea"/>
                <a:cs typeface="Fjord"/>
              </a:rPr>
              <a:t>The pharmacy </a:t>
            </a:r>
            <a:r>
              <a:rPr sz="1050" dirty="0" err="1">
                <a:solidFill>
                  <a:srgbClr val="333333"/>
                </a:solidFill>
                <a:latin typeface="Fjord"/>
                <a:ea typeface="+mn-ea"/>
                <a:cs typeface="Fjord"/>
              </a:rPr>
              <a:t>recognised</a:t>
            </a:r>
            <a:r>
              <a:rPr sz="1050" dirty="0">
                <a:solidFill>
                  <a:srgbClr val="333333"/>
                </a:solidFill>
                <a:latin typeface="Fjord"/>
                <a:ea typeface="+mn-ea"/>
                <a:cs typeface="Fjord"/>
              </a:rPr>
              <a:t> there was a potential issue growing with alignment of subscriptions with users, engaging TBSC to run a 365 Health-check on their level  of </a:t>
            </a:r>
            <a:r>
              <a:rPr sz="1050" dirty="0" err="1">
                <a:solidFill>
                  <a:srgbClr val="333333"/>
                </a:solidFill>
                <a:latin typeface="Fjord"/>
                <a:ea typeface="+mn-ea"/>
                <a:cs typeface="Fjord"/>
              </a:rPr>
              <a:t>optimisation</a:t>
            </a:r>
            <a:r>
              <a:rPr sz="1050" dirty="0">
                <a:solidFill>
                  <a:srgbClr val="333333"/>
                </a:solidFill>
                <a:latin typeface="Fjord"/>
                <a:ea typeface="+mn-ea"/>
                <a:cs typeface="Fjord"/>
              </a:rPr>
              <a:t> of Microsoft 365 subscriptions</a:t>
            </a:r>
          </a:p>
          <a:p>
            <a:pPr algn="l" hangingPunct="0">
              <a:lnSpc>
                <a:spcPct val="125000"/>
              </a:lnSpc>
            </a:pPr>
            <a:endParaRPr sz="1050" dirty="0">
              <a:solidFill>
                <a:srgbClr val="333333"/>
              </a:solidFill>
              <a:latin typeface="Fjord"/>
              <a:ea typeface="+mn-ea"/>
              <a:cs typeface="Fjord"/>
            </a:endParaRPr>
          </a:p>
          <a:p>
            <a:pPr algn="l" hangingPunct="0">
              <a:lnSpc>
                <a:spcPct val="125000"/>
              </a:lnSpc>
            </a:pPr>
            <a:r>
              <a:rPr sz="1050" dirty="0">
                <a:solidFill>
                  <a:srgbClr val="333333"/>
                </a:solidFill>
                <a:latin typeface="Fjord"/>
                <a:ea typeface="+mn-ea"/>
                <a:cs typeface="Fjord"/>
              </a:rPr>
              <a:t>Likewise, the pharmacy wanted to insure security of sensitive customer and business data. </a:t>
            </a:r>
          </a:p>
          <a:p>
            <a:pPr algn="l" hangingPunct="0">
              <a:lnSpc>
                <a:spcPct val="125000"/>
              </a:lnSpc>
            </a:pPr>
            <a:endParaRPr sz="1050" dirty="0">
              <a:solidFill>
                <a:srgbClr val="333333"/>
              </a:solidFill>
              <a:latin typeface="Fjord"/>
              <a:ea typeface="+mn-ea"/>
              <a:cs typeface="Fjord"/>
            </a:endParaRPr>
          </a:p>
          <a:p>
            <a:pPr algn="l" hangingPunct="0">
              <a:lnSpc>
                <a:spcPct val="125000"/>
              </a:lnSpc>
            </a:pPr>
            <a:endParaRPr sz="1050" dirty="0">
              <a:solidFill>
                <a:srgbClr val="333333"/>
              </a:solidFill>
              <a:latin typeface="Fjord"/>
              <a:ea typeface="+mn-ea"/>
              <a:cs typeface="Fjord"/>
            </a:endParaRPr>
          </a:p>
          <a:p>
            <a:pPr algn="l" hangingPunct="0">
              <a:lnSpc>
                <a:spcPct val="125000"/>
              </a:lnSpc>
            </a:pPr>
            <a:endParaRPr sz="1050" dirty="0">
              <a:solidFill>
                <a:srgbClr val="333333"/>
              </a:solidFill>
              <a:latin typeface="Fjord"/>
              <a:ea typeface="+mn-ea"/>
              <a:cs typeface="Fjord"/>
            </a:endParaRPr>
          </a:p>
        </p:txBody>
      </p:sp>
      <p:sp>
        <p:nvSpPr>
          <p:cNvPr id="13" name="Title copy copy 9"/>
          <p:cNvSpPr/>
          <p:nvPr/>
        </p:nvSpPr>
        <p:spPr>
          <a:xfrm>
            <a:off x="4362450" y="4562475"/>
            <a:ext cx="6285847" cy="295275"/>
          </a:xfrm>
          <a:prstGeom prst="rect">
            <a:avLst/>
          </a:prstGeom>
        </p:spPr>
        <p:txBody>
          <a:bodyPr spcFirstLastPara="0" lIns="0" tIns="0" rIns="0" bIns="0" anchor="t"/>
          <a:lstStyle/>
          <a:p>
            <a:pPr algn="l" hangingPunct="0">
              <a:lnSpc>
                <a:spcPct val="116667"/>
              </a:lnSpc>
            </a:pPr>
            <a:r>
              <a:rPr sz="1650" cap="all">
                <a:solidFill>
                  <a:srgbClr val="269DFF"/>
                </a:solidFill>
                <a:latin typeface="Poppins"/>
                <a:ea typeface="+mn-ea"/>
                <a:cs typeface="Poppins"/>
              </a:rPr>
              <a:t>Case Study kEY FINDINGS </a:t>
            </a:r>
          </a:p>
        </p:txBody>
      </p:sp>
      <p:pic>
        <p:nvPicPr>
          <p:cNvPr id="14" name="BusinessOutline9"/>
          <p:cNvPicPr/>
          <p:nvPr/>
        </p:nvPicPr>
        <p:blipFill rotWithShape="1">
          <a:blip r:embed="rId8"/>
          <a:stretch>
            <a:fillRect/>
          </a:stretch>
        </p:blipFill>
        <p:spPr>
          <a:xfrm>
            <a:off x="3747985" y="5343525"/>
            <a:ext cx="449126" cy="449126"/>
          </a:xfrm>
          <a:prstGeom prst="rect">
            <a:avLst/>
          </a:prstGeom>
        </p:spPr>
      </p:pic>
      <p:pic>
        <p:nvPicPr>
          <p:cNvPr id="15" name="Tech24-O"/>
          <p:cNvPicPr/>
          <p:nvPr/>
        </p:nvPicPr>
        <p:blipFill rotWithShape="1">
          <a:blip r:embed="rId9"/>
          <a:stretch>
            <a:fillRect/>
          </a:stretch>
        </p:blipFill>
        <p:spPr>
          <a:xfrm>
            <a:off x="3766250" y="6315894"/>
            <a:ext cx="409389" cy="409389"/>
          </a:xfrm>
          <a:prstGeom prst="rect">
            <a:avLst/>
          </a:prstGeom>
        </p:spPr>
      </p:pic>
      <p:pic>
        <p:nvPicPr>
          <p:cNvPr id="16" name="BankOutline21"/>
          <p:cNvPicPr/>
          <p:nvPr/>
        </p:nvPicPr>
        <p:blipFill rotWithShape="1">
          <a:blip r:embed="rId10"/>
          <a:stretch>
            <a:fillRect/>
          </a:stretch>
        </p:blipFill>
        <p:spPr>
          <a:xfrm>
            <a:off x="3783999" y="7145722"/>
            <a:ext cx="359457" cy="359457"/>
          </a:xfrm>
          <a:prstGeom prst="rect">
            <a:avLst/>
          </a:prstGeom>
        </p:spPr>
      </p:pic>
      <p:pic>
        <p:nvPicPr>
          <p:cNvPr id="17" name="Social-Media-Agency-Outline-Filled-34"/>
          <p:cNvPicPr/>
          <p:nvPr/>
        </p:nvPicPr>
        <p:blipFill rotWithShape="1">
          <a:blip r:embed="rId11"/>
          <a:stretch>
            <a:fillRect/>
          </a:stretch>
        </p:blipFill>
        <p:spPr>
          <a:xfrm>
            <a:off x="3757590" y="8087451"/>
            <a:ext cx="438150" cy="438150"/>
          </a:xfrm>
          <a:prstGeom prst="rect">
            <a:avLst/>
          </a:prstGeom>
        </p:spPr>
      </p:pic>
      <p:sp>
        <p:nvSpPr>
          <p:cNvPr id="18" name="Title copy copy 18"/>
          <p:cNvSpPr/>
          <p:nvPr/>
        </p:nvSpPr>
        <p:spPr>
          <a:xfrm>
            <a:off x="4258424" y="5029200"/>
            <a:ext cx="3122603" cy="5191125"/>
          </a:xfrm>
          <a:prstGeom prst="rect">
            <a:avLst/>
          </a:prstGeom>
        </p:spPr>
        <p:txBody>
          <a:bodyPr spcFirstLastPara="0" lIns="95250" tIns="95250" rIns="95250" bIns="0" anchor="t"/>
          <a:lstStyle/>
          <a:p>
            <a:pPr algn="l" hangingPunct="0">
              <a:lnSpc>
                <a:spcPct val="125000"/>
              </a:lnSpc>
            </a:pPr>
            <a:r>
              <a:rPr sz="1050" b="1">
                <a:solidFill>
                  <a:srgbClr val="292929"/>
                </a:solidFill>
                <a:latin typeface="Fjord"/>
                <a:ea typeface="+mn-ea"/>
                <a:cs typeface="Fjord"/>
              </a:rPr>
              <a:t>The Challenge ?</a:t>
            </a:r>
            <a:r>
              <a:rPr sz="1050">
                <a:solidFill>
                  <a:srgbClr val="292929"/>
                </a:solidFill>
                <a:latin typeface="Fjord"/>
                <a:ea typeface="+mn-ea"/>
                <a:cs typeface="Fjord"/>
              </a:rPr>
              <a:t>  The pharmacy needed to manage  and track accurately the subscriptions of current and past employees ranging from full-time, part-time, and temporary.  Likewise, track security of business and customer data. </a:t>
            </a:r>
          </a:p>
          <a:p>
            <a:pPr algn="l" hangingPunct="0">
              <a:lnSpc>
                <a:spcPct val="125000"/>
              </a:lnSpc>
            </a:pPr>
            <a:endParaRPr sz="1050">
              <a:solidFill>
                <a:srgbClr val="292929"/>
              </a:solidFill>
              <a:latin typeface="Fjord"/>
              <a:ea typeface="+mn-ea"/>
              <a:cs typeface="Fjord"/>
            </a:endParaRPr>
          </a:p>
          <a:p>
            <a:pPr algn="l" hangingPunct="0">
              <a:lnSpc>
                <a:spcPct val="125000"/>
              </a:lnSpc>
            </a:pPr>
            <a:r>
              <a:rPr sz="1050" b="1">
                <a:solidFill>
                  <a:srgbClr val="292929"/>
                </a:solidFill>
                <a:latin typeface="Fjord"/>
                <a:ea typeface="+mn-ea"/>
                <a:cs typeface="Fjord"/>
              </a:rPr>
              <a:t>The Problem?</a:t>
            </a:r>
            <a:r>
              <a:rPr sz="1050">
                <a:solidFill>
                  <a:srgbClr val="292929"/>
                </a:solidFill>
                <a:latin typeface="Fjord"/>
                <a:ea typeface="+mn-ea"/>
                <a:cs typeface="Fjord"/>
              </a:rPr>
              <a:t>  The engineering consultancy did not have systems in place for either manual or automated tracking of Microsoft 365, losing ROI, risking security and </a:t>
            </a:r>
          </a:p>
          <a:p>
            <a:pPr algn="l" hangingPunct="0">
              <a:lnSpc>
                <a:spcPct val="125000"/>
              </a:lnSpc>
            </a:pPr>
            <a:endParaRPr sz="1050">
              <a:solidFill>
                <a:srgbClr val="292929"/>
              </a:solidFill>
              <a:latin typeface="Fjord"/>
              <a:ea typeface="+mn-ea"/>
              <a:cs typeface="Fjord"/>
            </a:endParaRPr>
          </a:p>
          <a:p>
            <a:pPr algn="l" hangingPunct="0">
              <a:lnSpc>
                <a:spcPct val="125000"/>
              </a:lnSpc>
            </a:pPr>
            <a:r>
              <a:rPr sz="1050" b="1">
                <a:solidFill>
                  <a:srgbClr val="292929"/>
                </a:solidFill>
                <a:latin typeface="Fjord"/>
                <a:ea typeface="+mn-ea"/>
                <a:cs typeface="Fjord"/>
              </a:rPr>
              <a:t>The Solution? </a:t>
            </a:r>
            <a:r>
              <a:rPr sz="1050">
                <a:solidFill>
                  <a:srgbClr val="292929"/>
                </a:solidFill>
                <a:latin typeface="Fjord"/>
                <a:ea typeface="+mn-ea"/>
                <a:cs typeface="Fjord"/>
              </a:rPr>
              <a:t> The engineering consultancy was encouraged to automate Microsoft 365 reporting for the year to gain best practices, increase ROI, and recognise unused Microsoft 365 licenses. </a:t>
            </a:r>
          </a:p>
          <a:p>
            <a:pPr algn="l" hangingPunct="0">
              <a:lnSpc>
                <a:spcPct val="125000"/>
              </a:lnSpc>
            </a:pPr>
            <a:endParaRPr sz="1050">
              <a:solidFill>
                <a:srgbClr val="292929"/>
              </a:solidFill>
              <a:latin typeface="Fjord"/>
              <a:ea typeface="+mn-ea"/>
              <a:cs typeface="Fjord"/>
            </a:endParaRPr>
          </a:p>
          <a:p>
            <a:pPr algn="l" hangingPunct="0">
              <a:lnSpc>
                <a:spcPct val="125000"/>
              </a:lnSpc>
            </a:pPr>
            <a:r>
              <a:rPr sz="1050" b="1">
                <a:solidFill>
                  <a:srgbClr val="292929"/>
                </a:solidFill>
                <a:latin typeface="Fjord"/>
                <a:ea typeface="+mn-ea"/>
                <a:cs typeface="Fjord"/>
              </a:rPr>
              <a:t>The Results?  </a:t>
            </a:r>
            <a:r>
              <a:rPr sz="1050">
                <a:solidFill>
                  <a:srgbClr val="292929"/>
                </a:solidFill>
                <a:latin typeface="Fjord"/>
                <a:ea typeface="+mn-ea"/>
                <a:cs typeface="Fjord"/>
              </a:rPr>
              <a:t>Benchmarking with TBSC’s 365 Health-Check, the analysis discovered 199 employees in non compliance along with over 1,000+ employees with high security risk. TBSC's recommendation: </a:t>
            </a:r>
            <a:r>
              <a:rPr sz="1050">
                <a:solidFill>
                  <a:srgbClr val="000000"/>
                </a:solidFill>
                <a:latin typeface="Fjord"/>
                <a:ea typeface="+mn-ea"/>
                <a:cs typeface="Fjord"/>
              </a:rPr>
              <a:t>Improved leavers process to restrict access for past employees</a:t>
            </a:r>
          </a:p>
          <a:p>
            <a:pPr algn="l" hangingPunct="0">
              <a:lnSpc>
                <a:spcPct val="125000"/>
              </a:lnSpc>
            </a:pPr>
            <a:endParaRPr sz="1050">
              <a:solidFill>
                <a:srgbClr val="000000"/>
              </a:solidFill>
              <a:latin typeface="Fjord"/>
              <a:ea typeface="+mn-ea"/>
              <a:cs typeface="Fjord"/>
            </a:endParaRPr>
          </a:p>
          <a:p>
            <a:pPr algn="l" hangingPunct="0">
              <a:lnSpc>
                <a:spcPct val="125000"/>
              </a:lnSpc>
            </a:pPr>
            <a:endParaRPr sz="1050">
              <a:solidFill>
                <a:srgbClr val="000000"/>
              </a:solidFill>
              <a:latin typeface="Fjord"/>
              <a:ea typeface="+mn-ea"/>
              <a:cs typeface="Fjord"/>
            </a:endParaRPr>
          </a:p>
          <a:p>
            <a:pPr algn="l" hangingPunct="0">
              <a:lnSpc>
                <a:spcPct val="125000"/>
              </a:lnSpc>
            </a:pPr>
            <a:endParaRPr sz="1050">
              <a:solidFill>
                <a:srgbClr val="000000"/>
              </a:solidFill>
              <a:latin typeface="Fjord"/>
              <a:ea typeface="+mn-ea"/>
              <a:cs typeface="Fjord"/>
            </a:endParaRPr>
          </a:p>
        </p:txBody>
      </p:sp>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Untitled copy 1"/>
        <p:cNvGrpSpPr/>
        <p:nvPr/>
      </p:nvGrpSpPr>
      <p:grpSpPr>
        <a:xfrm>
          <a:off x="0" y="0"/>
          <a:ext cx="0" cy="0"/>
          <a:chOff x="0" y="0"/>
          <a:chExt cx="0" cy="0"/>
        </a:xfrm>
      </p:grpSpPr>
      <p:sp>
        <p:nvSpPr>
          <p:cNvPr id="2" name="Title copy copy 9"/>
          <p:cNvSpPr/>
          <p:nvPr/>
        </p:nvSpPr>
        <p:spPr>
          <a:xfrm>
            <a:off x="619708" y="1228725"/>
            <a:ext cx="6285847" cy="295275"/>
          </a:xfrm>
          <a:prstGeom prst="rect">
            <a:avLst/>
          </a:prstGeom>
        </p:spPr>
        <p:txBody>
          <a:bodyPr spcFirstLastPara="0" lIns="0" tIns="0" rIns="0" bIns="0" anchor="t"/>
          <a:lstStyle/>
          <a:p>
            <a:pPr algn="l" hangingPunct="0">
              <a:lnSpc>
                <a:spcPct val="116667"/>
              </a:lnSpc>
            </a:pPr>
            <a:r>
              <a:rPr sz="1650" cap="all">
                <a:solidFill>
                  <a:srgbClr val="FFFFFF"/>
                </a:solidFill>
                <a:latin typeface="Poppins"/>
                <a:ea typeface="+mn-ea"/>
                <a:cs typeface="Poppins"/>
              </a:rPr>
              <a:t>Automated 365 Optimization </a:t>
            </a:r>
          </a:p>
        </p:txBody>
      </p:sp>
      <p:pic>
        <p:nvPicPr>
          <p:cNvPr id="3" name="Shape-1 copy 1"/>
          <p:cNvPicPr/>
          <p:nvPr/>
        </p:nvPicPr>
        <p:blipFill rotWithShape="1">
          <a:blip r:embed="rId3"/>
          <a:stretch>
            <a:fillRect/>
          </a:stretch>
        </p:blipFill>
        <p:spPr>
          <a:xfrm>
            <a:off x="-3197" y="-8562"/>
            <a:ext cx="7822729" cy="790693"/>
          </a:xfrm>
          <a:prstGeom prst="rect">
            <a:avLst/>
          </a:prstGeom>
        </p:spPr>
      </p:pic>
      <p:pic>
        <p:nvPicPr>
          <p:cNvPr id="4" name="Shape-1 copy 1"/>
          <p:cNvPicPr/>
          <p:nvPr/>
        </p:nvPicPr>
        <p:blipFill rotWithShape="1">
          <a:blip r:embed="rId4"/>
          <a:stretch>
            <a:fillRect/>
          </a:stretch>
        </p:blipFill>
        <p:spPr>
          <a:xfrm>
            <a:off x="708761" y="2486025"/>
            <a:ext cx="3241323" cy="3184878"/>
          </a:xfrm>
          <a:prstGeom prst="rect">
            <a:avLst/>
          </a:prstGeom>
        </p:spPr>
      </p:pic>
      <p:sp>
        <p:nvSpPr>
          <p:cNvPr id="5" name="Title copy copy 5"/>
          <p:cNvSpPr/>
          <p:nvPr/>
        </p:nvSpPr>
        <p:spPr>
          <a:xfrm>
            <a:off x="713192" y="3713008"/>
            <a:ext cx="3192155" cy="1790700"/>
          </a:xfrm>
          <a:prstGeom prst="rect">
            <a:avLst/>
          </a:prstGeom>
        </p:spPr>
        <p:txBody>
          <a:bodyPr spcFirstLastPara="0" lIns="95250" tIns="95250" rIns="95250" bIns="0" anchor="t"/>
          <a:lstStyle/>
          <a:p>
            <a:pPr algn="ctr" hangingPunct="0">
              <a:lnSpc>
                <a:spcPct val="125000"/>
              </a:lnSpc>
            </a:pPr>
            <a:r>
              <a:rPr sz="1050">
                <a:solidFill>
                  <a:srgbClr val="FFFFFF"/>
                </a:solidFill>
                <a:latin typeface="Fjord"/>
                <a:ea typeface="+mn-ea"/>
                <a:cs typeface="Fjord"/>
              </a:rPr>
              <a:t>The 365 Health-check provides a detailed cost optimization assessment and efficiency benchmark rating for the Microsoft 365 estate. </a:t>
            </a:r>
          </a:p>
          <a:p>
            <a:pPr algn="ctr" hangingPunct="0">
              <a:lnSpc>
                <a:spcPct val="125000"/>
              </a:lnSpc>
            </a:pPr>
            <a:endParaRPr sz="1050">
              <a:solidFill>
                <a:srgbClr val="FFFFFF"/>
              </a:solidFill>
              <a:latin typeface="Fjord"/>
              <a:ea typeface="+mn-ea"/>
              <a:cs typeface="Fjord"/>
            </a:endParaRPr>
          </a:p>
          <a:p>
            <a:pPr algn="ctr" hangingPunct="0">
              <a:lnSpc>
                <a:spcPct val="125000"/>
              </a:lnSpc>
            </a:pPr>
            <a:r>
              <a:rPr sz="1050">
                <a:solidFill>
                  <a:srgbClr val="FFFFFF"/>
                </a:solidFill>
                <a:latin typeface="Fjord"/>
                <a:ea typeface="+mn-ea"/>
                <a:cs typeface="Fjord"/>
              </a:rPr>
              <a:t>The Smarter SaaS for Microsoft 365 analysis provides a usage efficiency rating and benchmarking against industry standards. </a:t>
            </a:r>
          </a:p>
          <a:p>
            <a:pPr algn="ctr" hangingPunct="0">
              <a:lnSpc>
                <a:spcPct val="125000"/>
              </a:lnSpc>
            </a:pPr>
            <a:endParaRPr sz="1050">
              <a:solidFill>
                <a:srgbClr val="FFFFFF"/>
              </a:solidFill>
              <a:latin typeface="Fjord"/>
              <a:ea typeface="+mn-ea"/>
              <a:cs typeface="Fjord"/>
            </a:endParaRPr>
          </a:p>
        </p:txBody>
      </p:sp>
      <p:sp>
        <p:nvSpPr>
          <p:cNvPr id="6" name="Title copy copy 16"/>
          <p:cNvSpPr/>
          <p:nvPr/>
        </p:nvSpPr>
        <p:spPr>
          <a:xfrm>
            <a:off x="884158" y="2598583"/>
            <a:ext cx="2792916" cy="1047750"/>
          </a:xfrm>
          <a:prstGeom prst="rect">
            <a:avLst/>
          </a:prstGeom>
        </p:spPr>
        <p:txBody>
          <a:bodyPr spcFirstLastPara="0" lIns="95250" tIns="95250" rIns="95250" bIns="0" anchor="t"/>
          <a:lstStyle/>
          <a:p>
            <a:pPr algn="ctr" hangingPunct="0">
              <a:lnSpc>
                <a:spcPct val="125000"/>
              </a:lnSpc>
            </a:pPr>
            <a:r>
              <a:rPr sz="1500">
                <a:solidFill>
                  <a:srgbClr val="FFFFFF"/>
                </a:solidFill>
                <a:latin typeface="Fjord"/>
                <a:ea typeface="+mn-ea"/>
                <a:cs typeface="Fjord"/>
              </a:rPr>
              <a:t>SMARTER SaaS FOR MICROSOFT 365 HEALTH CHECK OBJECTIVE:</a:t>
            </a:r>
          </a:p>
        </p:txBody>
      </p:sp>
      <p:sp>
        <p:nvSpPr>
          <p:cNvPr id="7" name="Title copy copy 17"/>
          <p:cNvSpPr/>
          <p:nvPr/>
        </p:nvSpPr>
        <p:spPr>
          <a:xfrm>
            <a:off x="770818" y="5915025"/>
            <a:ext cx="6285847" cy="295275"/>
          </a:xfrm>
          <a:prstGeom prst="rect">
            <a:avLst/>
          </a:prstGeom>
        </p:spPr>
        <p:txBody>
          <a:bodyPr spcFirstLastPara="0" lIns="0" tIns="0" rIns="0" bIns="0" anchor="t"/>
          <a:lstStyle/>
          <a:p>
            <a:pPr algn="l" hangingPunct="0">
              <a:lnSpc>
                <a:spcPct val="116667"/>
              </a:lnSpc>
            </a:pPr>
            <a:r>
              <a:rPr sz="1650" cap="all">
                <a:solidFill>
                  <a:srgbClr val="269DFF"/>
                </a:solidFill>
                <a:latin typeface="Poppins"/>
                <a:ea typeface="+mn-ea"/>
                <a:cs typeface="Poppins"/>
              </a:rPr>
              <a:t>TERMONOLOGY </a:t>
            </a:r>
          </a:p>
        </p:txBody>
      </p:sp>
      <p:sp>
        <p:nvSpPr>
          <p:cNvPr id="8" name="Title copy copy 18"/>
          <p:cNvSpPr/>
          <p:nvPr/>
        </p:nvSpPr>
        <p:spPr>
          <a:xfrm>
            <a:off x="727014" y="6305550"/>
            <a:ext cx="6870071" cy="2390775"/>
          </a:xfrm>
          <a:prstGeom prst="rect">
            <a:avLst/>
          </a:prstGeom>
        </p:spPr>
        <p:txBody>
          <a:bodyPr spcFirstLastPara="0" lIns="95250" tIns="95250" rIns="95250" bIns="0" anchor="t"/>
          <a:lstStyle/>
          <a:p>
            <a:pPr algn="l" hangingPunct="0">
              <a:lnSpc>
                <a:spcPct val="125000"/>
              </a:lnSpc>
            </a:pPr>
            <a:r>
              <a:rPr sz="1050" b="1">
                <a:solidFill>
                  <a:srgbClr val="333333"/>
                </a:solidFill>
                <a:latin typeface="Fjord"/>
                <a:ea typeface="+mn-ea"/>
                <a:cs typeface="Fjord"/>
              </a:rPr>
              <a:t>Reharvesting</a:t>
            </a:r>
            <a:r>
              <a:rPr sz="1050">
                <a:solidFill>
                  <a:srgbClr val="333333"/>
                </a:solidFill>
                <a:latin typeface="Fjord"/>
                <a:ea typeface="+mn-ea"/>
                <a:cs typeface="Fjord"/>
              </a:rPr>
              <a:t> is taking an inactive subscription and resdistributing to an active user. With a click of a button, Smarter SaaS does this automatically. The </a:t>
            </a:r>
            <a:r>
              <a:rPr sz="1050" b="1">
                <a:solidFill>
                  <a:srgbClr val="333333"/>
                </a:solidFill>
                <a:latin typeface="Fjord"/>
                <a:ea typeface="+mn-ea"/>
                <a:cs typeface="Fjord"/>
              </a:rPr>
              <a:t>Optimisation </a:t>
            </a:r>
            <a:r>
              <a:rPr sz="1050">
                <a:solidFill>
                  <a:srgbClr val="333333"/>
                </a:solidFill>
                <a:latin typeface="Fjord"/>
                <a:ea typeface="+mn-ea"/>
                <a:cs typeface="Fjord"/>
              </a:rPr>
              <a:t>feature takes the current license and provides optimisation options. This helps clients ensure the full and efficient use of the licenses they are paying for.  </a:t>
            </a:r>
            <a:r>
              <a:rPr sz="1050" b="1">
                <a:solidFill>
                  <a:srgbClr val="333333"/>
                </a:solidFill>
                <a:latin typeface="Fjord"/>
                <a:ea typeface="+mn-ea"/>
                <a:cs typeface="Fjord"/>
              </a:rPr>
              <a:t>Surplus</a:t>
            </a:r>
            <a:r>
              <a:rPr sz="1050">
                <a:solidFill>
                  <a:srgbClr val="333333"/>
                </a:solidFill>
                <a:latin typeface="Fjord"/>
                <a:ea typeface="+mn-ea"/>
                <a:cs typeface="Fjord"/>
              </a:rPr>
              <a:t> is when there are more subscriptions purchased than being used. The</a:t>
            </a:r>
            <a:r>
              <a:rPr sz="1050" b="1">
                <a:solidFill>
                  <a:srgbClr val="333333"/>
                </a:solidFill>
                <a:latin typeface="Fjord"/>
                <a:ea typeface="+mn-ea"/>
                <a:cs typeface="Fjord"/>
              </a:rPr>
              <a:t> Compliance </a:t>
            </a:r>
            <a:r>
              <a:rPr sz="1050">
                <a:solidFill>
                  <a:srgbClr val="333333"/>
                </a:solidFill>
                <a:latin typeface="Fjord"/>
                <a:ea typeface="+mn-ea"/>
                <a:cs typeface="Fjord"/>
              </a:rPr>
              <a:t>feature keeps clients one step-ahead of remaining compliant with licensing agreements. Clients will have all the data needed to see where applications are installed and whether you are over or under your license agreement limits. </a:t>
            </a:r>
          </a:p>
          <a:p>
            <a:pPr algn="l" hangingPunct="0">
              <a:lnSpc>
                <a:spcPct val="125000"/>
              </a:lnSpc>
            </a:pPr>
            <a:endParaRPr sz="1050">
              <a:solidFill>
                <a:srgbClr val="333333"/>
              </a:solidFill>
              <a:latin typeface="Fjord"/>
              <a:ea typeface="+mn-ea"/>
              <a:cs typeface="Fjord"/>
            </a:endParaRPr>
          </a:p>
          <a:p>
            <a:pPr algn="l" hangingPunct="0">
              <a:lnSpc>
                <a:spcPct val="125000"/>
              </a:lnSpc>
            </a:pPr>
            <a:endParaRPr sz="1050">
              <a:solidFill>
                <a:srgbClr val="333333"/>
              </a:solidFill>
              <a:latin typeface="Fjord"/>
              <a:ea typeface="+mn-ea"/>
              <a:cs typeface="Fjord"/>
            </a:endParaRPr>
          </a:p>
          <a:p>
            <a:pPr algn="l" hangingPunct="0">
              <a:lnSpc>
                <a:spcPct val="125000"/>
              </a:lnSpc>
            </a:pPr>
            <a:endParaRPr sz="1050">
              <a:solidFill>
                <a:srgbClr val="333333"/>
              </a:solidFill>
              <a:latin typeface="Fjord"/>
              <a:ea typeface="+mn-ea"/>
              <a:cs typeface="Fjord"/>
            </a:endParaRPr>
          </a:p>
          <a:p>
            <a:pPr algn="l" hangingPunct="0">
              <a:lnSpc>
                <a:spcPct val="125000"/>
              </a:lnSpc>
            </a:pPr>
            <a:endParaRPr sz="1050">
              <a:solidFill>
                <a:srgbClr val="333333"/>
              </a:solidFill>
              <a:latin typeface="Fjord"/>
              <a:ea typeface="+mn-ea"/>
              <a:cs typeface="Fjord"/>
            </a:endParaRPr>
          </a:p>
          <a:p>
            <a:pPr algn="l" hangingPunct="0">
              <a:lnSpc>
                <a:spcPct val="125000"/>
              </a:lnSpc>
            </a:pPr>
            <a:endParaRPr sz="1050">
              <a:solidFill>
                <a:srgbClr val="333333"/>
              </a:solidFill>
              <a:latin typeface="Fjord"/>
              <a:ea typeface="+mn-ea"/>
              <a:cs typeface="Fjord"/>
            </a:endParaRPr>
          </a:p>
        </p:txBody>
      </p:sp>
      <p:sp>
        <p:nvSpPr>
          <p:cNvPr id="9" name="Title copy copy 17"/>
          <p:cNvSpPr/>
          <p:nvPr/>
        </p:nvSpPr>
        <p:spPr>
          <a:xfrm>
            <a:off x="766195" y="1028700"/>
            <a:ext cx="6285847" cy="295275"/>
          </a:xfrm>
          <a:prstGeom prst="rect">
            <a:avLst/>
          </a:prstGeom>
        </p:spPr>
        <p:txBody>
          <a:bodyPr spcFirstLastPara="0" lIns="0" tIns="0" rIns="0" bIns="0" anchor="t"/>
          <a:lstStyle/>
          <a:p>
            <a:pPr algn="l" hangingPunct="0">
              <a:lnSpc>
                <a:spcPct val="116667"/>
              </a:lnSpc>
            </a:pPr>
            <a:r>
              <a:rPr sz="1650" cap="all">
                <a:solidFill>
                  <a:srgbClr val="269DFF"/>
                </a:solidFill>
                <a:latin typeface="Poppins"/>
                <a:ea typeface="+mn-ea"/>
                <a:cs typeface="Poppins"/>
              </a:rPr>
              <a:t>aBOUT SMARTER SAAS </a:t>
            </a:r>
          </a:p>
        </p:txBody>
      </p:sp>
      <p:sp>
        <p:nvSpPr>
          <p:cNvPr id="10" name="Title copy copy 18"/>
          <p:cNvSpPr/>
          <p:nvPr/>
        </p:nvSpPr>
        <p:spPr>
          <a:xfrm>
            <a:off x="719096" y="1323975"/>
            <a:ext cx="6557602" cy="1190625"/>
          </a:xfrm>
          <a:prstGeom prst="rect">
            <a:avLst/>
          </a:prstGeom>
        </p:spPr>
        <p:txBody>
          <a:bodyPr spcFirstLastPara="0" lIns="95250" tIns="95250" rIns="95250" bIns="0" anchor="t"/>
          <a:lstStyle/>
          <a:p>
            <a:pPr algn="l" hangingPunct="0">
              <a:lnSpc>
                <a:spcPct val="125000"/>
              </a:lnSpc>
            </a:pPr>
            <a:r>
              <a:rPr sz="1050">
                <a:solidFill>
                  <a:srgbClr val="333333"/>
                </a:solidFill>
                <a:latin typeface="Fjord"/>
                <a:ea typeface="+mn-ea"/>
                <a:cs typeface="Fjord"/>
              </a:rPr>
              <a:t>Smarter SaaS for M365 is a cloud-based Software Asset Management solution that optimises Microsoft 365 subscriptions. Smarter SaaS for M365 automatically recommends how to reduce IT costs whilst finding the best Microsoft M365 subscriptions for every user. We offer a Health-Check version of Smarter SaaS which is done in the first month of the subscription or offered as a one-off. </a:t>
            </a:r>
          </a:p>
          <a:p>
            <a:pPr algn="l" hangingPunct="0">
              <a:lnSpc>
                <a:spcPct val="125000"/>
              </a:lnSpc>
            </a:pPr>
            <a:endParaRPr sz="1050">
              <a:solidFill>
                <a:srgbClr val="333333"/>
              </a:solidFill>
              <a:latin typeface="Fjord"/>
              <a:ea typeface="+mn-ea"/>
              <a:cs typeface="Fjord"/>
            </a:endParaRPr>
          </a:p>
        </p:txBody>
      </p:sp>
      <p:sp>
        <p:nvSpPr>
          <p:cNvPr id="11" name="Title copy copy 17"/>
          <p:cNvSpPr/>
          <p:nvPr/>
        </p:nvSpPr>
        <p:spPr>
          <a:xfrm>
            <a:off x="4176169" y="2552700"/>
            <a:ext cx="6285847" cy="295275"/>
          </a:xfrm>
          <a:prstGeom prst="rect">
            <a:avLst/>
          </a:prstGeom>
        </p:spPr>
        <p:txBody>
          <a:bodyPr spcFirstLastPara="0" lIns="0" tIns="0" rIns="0" bIns="0" anchor="t"/>
          <a:lstStyle/>
          <a:p>
            <a:pPr algn="l" hangingPunct="0">
              <a:lnSpc>
                <a:spcPct val="116667"/>
              </a:lnSpc>
            </a:pPr>
            <a:r>
              <a:rPr sz="1650" cap="all">
                <a:solidFill>
                  <a:srgbClr val="269DFF"/>
                </a:solidFill>
                <a:latin typeface="Poppins"/>
                <a:ea typeface="+mn-ea"/>
                <a:cs typeface="Poppins"/>
              </a:rPr>
              <a:t>Automated 365 optimisation </a:t>
            </a:r>
          </a:p>
        </p:txBody>
      </p:sp>
      <p:sp>
        <p:nvSpPr>
          <p:cNvPr id="12" name="Title copy copy 18"/>
          <p:cNvSpPr/>
          <p:nvPr/>
        </p:nvSpPr>
        <p:spPr>
          <a:xfrm>
            <a:off x="4007140" y="2847975"/>
            <a:ext cx="3181132" cy="2790825"/>
          </a:xfrm>
          <a:prstGeom prst="rect">
            <a:avLst/>
          </a:prstGeom>
        </p:spPr>
        <p:txBody>
          <a:bodyPr spcFirstLastPara="0" lIns="95250" tIns="95250" rIns="95250" bIns="0" anchor="t"/>
          <a:lstStyle/>
          <a:p>
            <a:pPr marL="133350" indent="-133350" algn="l" hangingPunct="0">
              <a:lnSpc>
                <a:spcPct val="125000"/>
              </a:lnSpc>
              <a:buClr>
                <a:srgbClr val="333333"/>
              </a:buClr>
              <a:buFont typeface="Courier New" panose="020B0604020202020204" pitchFamily="34" charset="0"/>
              <a:buChar char="o"/>
            </a:pPr>
            <a:r>
              <a:rPr sz="1050">
                <a:solidFill>
                  <a:srgbClr val="333333"/>
                </a:solidFill>
                <a:latin typeface="Fjord"/>
                <a:ea typeface="+mn-ea"/>
                <a:cs typeface="Fjord"/>
              </a:rPr>
              <a:t>Identifies and automates cost optimisation</a:t>
            </a:r>
          </a:p>
          <a:p>
            <a:pPr marL="133350" indent="-133350" algn="l" hangingPunct="0">
              <a:lnSpc>
                <a:spcPct val="125000"/>
              </a:lnSpc>
              <a:buClr>
                <a:srgbClr val="333333"/>
              </a:buClr>
              <a:buFont typeface="Courier New" panose="020B0604020202020204" pitchFamily="34" charset="0"/>
              <a:buChar char="o"/>
            </a:pPr>
            <a:r>
              <a:rPr sz="1050">
                <a:solidFill>
                  <a:srgbClr val="333333"/>
                </a:solidFill>
                <a:latin typeface="Fjord"/>
                <a:ea typeface="+mn-ea"/>
                <a:cs typeface="Fjord"/>
              </a:rPr>
              <a:t>Indicates low levels of user adoption of key MS 365 apps such as Teams</a:t>
            </a:r>
          </a:p>
          <a:p>
            <a:pPr marL="133350" indent="-133350" algn="l" hangingPunct="0">
              <a:lnSpc>
                <a:spcPct val="125000"/>
              </a:lnSpc>
              <a:buClr>
                <a:srgbClr val="333333"/>
              </a:buClr>
              <a:buFont typeface="Courier New" panose="020B0604020202020204" pitchFamily="34" charset="0"/>
              <a:buChar char="o"/>
            </a:pPr>
            <a:r>
              <a:rPr sz="1050">
                <a:solidFill>
                  <a:srgbClr val="333333"/>
                </a:solidFill>
                <a:latin typeface="Fjord"/>
                <a:ea typeface="+mn-ea"/>
                <a:cs typeface="Fjord"/>
              </a:rPr>
              <a:t>Shows usage levels by individual user</a:t>
            </a:r>
          </a:p>
          <a:p>
            <a:pPr marL="133350" indent="-133350" algn="l" hangingPunct="0">
              <a:lnSpc>
                <a:spcPct val="125000"/>
              </a:lnSpc>
              <a:buClr>
                <a:srgbClr val="333333"/>
              </a:buClr>
              <a:buFont typeface="Courier New" panose="020B0604020202020204" pitchFamily="34" charset="0"/>
              <a:buChar char="o"/>
            </a:pPr>
            <a:r>
              <a:rPr sz="1050">
                <a:solidFill>
                  <a:srgbClr val="333333"/>
                </a:solidFill>
                <a:latin typeface="Fjord"/>
                <a:ea typeface="+mn-ea"/>
                <a:cs typeface="Fjord"/>
              </a:rPr>
              <a:t>Aligns the training and optimisation process</a:t>
            </a:r>
          </a:p>
          <a:p>
            <a:pPr marL="133350" indent="-133350" algn="l" hangingPunct="0">
              <a:lnSpc>
                <a:spcPct val="125000"/>
              </a:lnSpc>
              <a:buClr>
                <a:srgbClr val="333333"/>
              </a:buClr>
              <a:buFont typeface="Courier New" panose="020B0604020202020204" pitchFamily="34" charset="0"/>
              <a:buChar char="o"/>
            </a:pPr>
            <a:r>
              <a:rPr sz="1050">
                <a:solidFill>
                  <a:srgbClr val="333333"/>
                </a:solidFill>
                <a:latin typeface="Fjord"/>
                <a:ea typeface="+mn-ea"/>
                <a:cs typeface="Fjord"/>
              </a:rPr>
              <a:t>Automates actions  and adoption processes</a:t>
            </a:r>
          </a:p>
          <a:p>
            <a:pPr marL="133350" indent="-133350" algn="l" hangingPunct="0">
              <a:lnSpc>
                <a:spcPct val="125000"/>
              </a:lnSpc>
              <a:buClr>
                <a:srgbClr val="333333"/>
              </a:buClr>
              <a:buFont typeface="Courier New" panose="020B0604020202020204" pitchFamily="34" charset="0"/>
              <a:buChar char="o"/>
            </a:pPr>
            <a:r>
              <a:rPr sz="1050">
                <a:solidFill>
                  <a:srgbClr val="333333"/>
                </a:solidFill>
                <a:latin typeface="Fjord"/>
                <a:ea typeface="+mn-ea"/>
                <a:cs typeface="Fjord"/>
              </a:rPr>
              <a:t>Measures usage improvements</a:t>
            </a:r>
          </a:p>
          <a:p>
            <a:pPr marL="133350" indent="-133350" algn="l" hangingPunct="0">
              <a:lnSpc>
                <a:spcPct val="125000"/>
              </a:lnSpc>
              <a:buClr>
                <a:srgbClr val="333333"/>
              </a:buClr>
              <a:buFont typeface="Courier New" panose="020B0604020202020204" pitchFamily="34" charset="0"/>
              <a:buChar char="o"/>
            </a:pPr>
            <a:r>
              <a:rPr sz="1050">
                <a:solidFill>
                  <a:srgbClr val="333333"/>
                </a:solidFill>
                <a:latin typeface="Fjord"/>
                <a:ea typeface="+mn-ea"/>
                <a:cs typeface="Fjord"/>
              </a:rPr>
              <a:t>Ensures high levels of interactive working and ROI</a:t>
            </a:r>
          </a:p>
          <a:p>
            <a:pPr marL="133350" indent="-133350" algn="l" hangingPunct="0">
              <a:lnSpc>
                <a:spcPct val="125000"/>
              </a:lnSpc>
              <a:buClr>
                <a:srgbClr val="333333"/>
              </a:buClr>
              <a:buFont typeface="Courier New" panose="020B0604020202020204" pitchFamily="34" charset="0"/>
              <a:buChar char="o"/>
            </a:pPr>
            <a:r>
              <a:rPr sz="1050">
                <a:solidFill>
                  <a:srgbClr val="333333"/>
                </a:solidFill>
                <a:latin typeface="Fjord"/>
                <a:ea typeface="+mn-ea"/>
                <a:cs typeface="Fjord"/>
              </a:rPr>
              <a:t>Is G-Cloud approved</a:t>
            </a:r>
          </a:p>
          <a:p>
            <a:pPr marL="133350" indent="-133350" algn="l" hangingPunct="0">
              <a:lnSpc>
                <a:spcPct val="125000"/>
              </a:lnSpc>
              <a:buClr>
                <a:srgbClr val="333333"/>
              </a:buClr>
              <a:buFont typeface="Courier New" panose="020B0604020202020204" pitchFamily="34" charset="0"/>
              <a:buChar char="o"/>
            </a:pPr>
            <a:r>
              <a:rPr sz="1050">
                <a:solidFill>
                  <a:srgbClr val="333333"/>
                </a:solidFill>
                <a:latin typeface="Fjord"/>
                <a:ea typeface="+mn-ea"/>
                <a:cs typeface="Fjord"/>
              </a:rPr>
              <a:t>Is Microsoft approved as an ISV solution</a:t>
            </a:r>
          </a:p>
          <a:p>
            <a:pPr algn="l" hangingPunct="0">
              <a:lnSpc>
                <a:spcPct val="125000"/>
              </a:lnSpc>
            </a:pPr>
            <a:endParaRPr sz="1050">
              <a:solidFill>
                <a:srgbClr val="333333"/>
              </a:solidFill>
              <a:latin typeface="Fjord"/>
              <a:ea typeface="+mn-ea"/>
              <a:cs typeface="Fjord"/>
            </a:endParaRPr>
          </a:p>
          <a:p>
            <a:pPr algn="l" hangingPunct="0">
              <a:lnSpc>
                <a:spcPct val="125000"/>
              </a:lnSpc>
            </a:pPr>
            <a:endParaRPr sz="1050">
              <a:solidFill>
                <a:srgbClr val="333333"/>
              </a:solidFill>
              <a:latin typeface="Fjord"/>
              <a:ea typeface="+mn-ea"/>
              <a:cs typeface="Fjord"/>
            </a:endParaRPr>
          </a:p>
        </p:txBody>
      </p:sp>
      <p:pic>
        <p:nvPicPr>
          <p:cNvPr id="13" name="ThisisEngineering RAEng"/>
          <p:cNvPicPr/>
          <p:nvPr/>
        </p:nvPicPr>
        <p:blipFill rotWithShape="1">
          <a:blip r:embed="rId5"/>
          <a:stretch>
            <a:fillRect/>
          </a:stretch>
        </p:blipFill>
        <p:spPr>
          <a:xfrm>
            <a:off x="892493" y="7781925"/>
            <a:ext cx="5982872" cy="2839692"/>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 copy 1"/>
        <p:cNvGrpSpPr/>
        <p:nvPr/>
      </p:nvGrpSpPr>
      <p:grpSpPr>
        <a:xfrm>
          <a:off x="0" y="0"/>
          <a:ext cx="0" cy="0"/>
          <a:chOff x="0" y="0"/>
          <a:chExt cx="0" cy="0"/>
        </a:xfrm>
      </p:grpSpPr>
      <p:pic>
        <p:nvPicPr>
          <p:cNvPr id="2" name="Campaign Creators"/>
          <p:cNvPicPr/>
          <p:nvPr/>
        </p:nvPicPr>
        <p:blipFill rotWithShape="1">
          <a:blip r:embed="rId3"/>
          <a:stretch>
            <a:fillRect/>
          </a:stretch>
        </p:blipFill>
        <p:spPr>
          <a:xfrm>
            <a:off x="0" y="6276975"/>
            <a:ext cx="7772400" cy="3810000"/>
          </a:xfrm>
          <a:prstGeom prst="rect">
            <a:avLst/>
          </a:prstGeom>
        </p:spPr>
      </p:pic>
      <p:pic>
        <p:nvPicPr>
          <p:cNvPr id="3" name="Shape-1 copy 1"/>
          <p:cNvPicPr/>
          <p:nvPr/>
        </p:nvPicPr>
        <p:blipFill rotWithShape="1">
          <a:blip r:embed="rId4"/>
          <a:stretch>
            <a:fillRect/>
          </a:stretch>
        </p:blipFill>
        <p:spPr>
          <a:xfrm>
            <a:off x="453335" y="5429250"/>
            <a:ext cx="6848475" cy="3467100"/>
          </a:xfrm>
          <a:prstGeom prst="rect">
            <a:avLst/>
          </a:prstGeom>
        </p:spPr>
      </p:pic>
      <p:sp>
        <p:nvSpPr>
          <p:cNvPr id="4" name="Title copy copy 6"/>
          <p:cNvSpPr/>
          <p:nvPr/>
        </p:nvSpPr>
        <p:spPr>
          <a:xfrm>
            <a:off x="828675" y="3886200"/>
            <a:ext cx="6502042" cy="295275"/>
          </a:xfrm>
          <a:prstGeom prst="rect">
            <a:avLst/>
          </a:prstGeom>
        </p:spPr>
        <p:txBody>
          <a:bodyPr spcFirstLastPara="0" lIns="0" tIns="0" rIns="0" bIns="0" anchor="t"/>
          <a:lstStyle/>
          <a:p>
            <a:pPr algn="l" hangingPunct="0">
              <a:lnSpc>
                <a:spcPct val="116667"/>
              </a:lnSpc>
            </a:pPr>
            <a:r>
              <a:rPr sz="1650" cap="all">
                <a:solidFill>
                  <a:srgbClr val="269DFF"/>
                </a:solidFill>
                <a:latin typeface="Poppins"/>
                <a:ea typeface="+mn-ea"/>
                <a:cs typeface="Poppins"/>
              </a:rPr>
              <a:t>Health-check outcomes </a:t>
            </a:r>
          </a:p>
        </p:txBody>
      </p:sp>
      <p:sp>
        <p:nvSpPr>
          <p:cNvPr id="5" name="Title copy copy 16"/>
          <p:cNvSpPr/>
          <p:nvPr/>
        </p:nvSpPr>
        <p:spPr>
          <a:xfrm>
            <a:off x="802222" y="5762625"/>
            <a:ext cx="4882902" cy="295275"/>
          </a:xfrm>
          <a:prstGeom prst="rect">
            <a:avLst/>
          </a:prstGeom>
        </p:spPr>
        <p:txBody>
          <a:bodyPr spcFirstLastPara="0" lIns="0" tIns="0" rIns="0" bIns="0" anchor="t"/>
          <a:lstStyle/>
          <a:p>
            <a:pPr algn="l" hangingPunct="0">
              <a:lnSpc>
                <a:spcPct val="116667"/>
              </a:lnSpc>
            </a:pPr>
            <a:r>
              <a:rPr sz="1650" cap="all">
                <a:solidFill>
                  <a:srgbClr val="FFFFFF"/>
                </a:solidFill>
                <a:latin typeface="Poppins"/>
                <a:ea typeface="+mn-ea"/>
                <a:cs typeface="Poppins"/>
              </a:rPr>
              <a:t>Results</a:t>
            </a:r>
          </a:p>
        </p:txBody>
      </p:sp>
      <p:sp>
        <p:nvSpPr>
          <p:cNvPr id="6" name="text 8"/>
          <p:cNvSpPr/>
          <p:nvPr/>
        </p:nvSpPr>
        <p:spPr>
          <a:xfrm>
            <a:off x="729082" y="6134100"/>
            <a:ext cx="2352963" cy="2790825"/>
          </a:xfrm>
          <a:prstGeom prst="rect">
            <a:avLst/>
          </a:prstGeom>
        </p:spPr>
        <p:txBody>
          <a:bodyPr spcFirstLastPara="0" lIns="95250" tIns="95250" rIns="95250" bIns="0" anchor="t"/>
          <a:lstStyle/>
          <a:p>
            <a:pPr algn="l" hangingPunct="0">
              <a:lnSpc>
                <a:spcPct val="125000"/>
              </a:lnSpc>
            </a:pPr>
            <a:r>
              <a:rPr sz="1050">
                <a:solidFill>
                  <a:srgbClr val="FFFFFF"/>
                </a:solidFill>
                <a:latin typeface="Fjord"/>
                <a:ea typeface="+mn-ea"/>
                <a:cs typeface="Fjord"/>
              </a:rPr>
              <a:t> Key criteria relating to usage efficiency reveals areas where improvements are required and best practices can be implemented. </a:t>
            </a:r>
          </a:p>
          <a:p>
            <a:pPr algn="l" hangingPunct="0">
              <a:lnSpc>
                <a:spcPct val="125000"/>
              </a:lnSpc>
            </a:pPr>
            <a:endParaRPr sz="1050">
              <a:solidFill>
                <a:srgbClr val="FFFFFF"/>
              </a:solidFill>
              <a:latin typeface="Fjord"/>
              <a:ea typeface="+mn-ea"/>
              <a:cs typeface="Fjord"/>
            </a:endParaRPr>
          </a:p>
          <a:p>
            <a:pPr algn="l" hangingPunct="0">
              <a:lnSpc>
                <a:spcPct val="125000"/>
              </a:lnSpc>
            </a:pPr>
            <a:r>
              <a:rPr sz="1050">
                <a:solidFill>
                  <a:srgbClr val="FFFFFF"/>
                </a:solidFill>
                <a:latin typeface="Fjord"/>
                <a:ea typeface="+mn-ea"/>
                <a:cs typeface="Fjord"/>
              </a:rPr>
              <a:t>Smarter SaaS for Microsoft 365 measures efficiency levels and allocates a composite score out of 100 to benchmark efficiency, providing a comparison against a best practice position. </a:t>
            </a:r>
          </a:p>
          <a:p>
            <a:pPr algn="l" hangingPunct="0">
              <a:lnSpc>
                <a:spcPct val="125000"/>
              </a:lnSpc>
            </a:pPr>
            <a:endParaRPr sz="1050">
              <a:solidFill>
                <a:srgbClr val="FFFFFF"/>
              </a:solidFill>
              <a:latin typeface="Fjord"/>
              <a:ea typeface="+mn-ea"/>
              <a:cs typeface="Fjord"/>
            </a:endParaRPr>
          </a:p>
          <a:p>
            <a:pPr algn="l" hangingPunct="0">
              <a:lnSpc>
                <a:spcPct val="125000"/>
              </a:lnSpc>
            </a:pPr>
            <a:endParaRPr sz="1050">
              <a:solidFill>
                <a:srgbClr val="FFFFFF"/>
              </a:solidFill>
              <a:latin typeface="Fjord"/>
              <a:ea typeface="+mn-ea"/>
              <a:cs typeface="Fjord"/>
            </a:endParaRPr>
          </a:p>
        </p:txBody>
      </p:sp>
      <p:sp>
        <p:nvSpPr>
          <p:cNvPr id="7" name="Title copy copy 17"/>
          <p:cNvSpPr/>
          <p:nvPr/>
        </p:nvSpPr>
        <p:spPr>
          <a:xfrm>
            <a:off x="813415" y="4181475"/>
            <a:ext cx="6089799" cy="1190625"/>
          </a:xfrm>
          <a:prstGeom prst="rect">
            <a:avLst/>
          </a:prstGeom>
        </p:spPr>
        <p:txBody>
          <a:bodyPr spcFirstLastPara="0" lIns="95250" tIns="95250" rIns="95250" bIns="0" anchor="t"/>
          <a:lstStyle/>
          <a:p>
            <a:pPr marL="133350" indent="-133350" algn="l" hangingPunct="0">
              <a:lnSpc>
                <a:spcPct val="125000"/>
              </a:lnSpc>
              <a:buClr>
                <a:srgbClr val="333333"/>
              </a:buClr>
              <a:buFont typeface="Courier New" panose="020B0604020202020204" pitchFamily="34" charset="0"/>
              <a:buChar char="o"/>
            </a:pPr>
            <a:r>
              <a:rPr sz="1050">
                <a:solidFill>
                  <a:srgbClr val="2B2B2B"/>
                </a:solidFill>
                <a:latin typeface="Fjord"/>
                <a:ea typeface="+mn-ea"/>
                <a:cs typeface="Fjord"/>
              </a:rPr>
              <a:t>Potential Costs Optimisation of 46% of annual subscription cost</a:t>
            </a:r>
            <a:r>
              <a:rPr sz="1050">
                <a:solidFill>
                  <a:srgbClr val="333333"/>
                </a:solidFill>
                <a:latin typeface="Fjord"/>
                <a:ea typeface="+mn-ea"/>
                <a:cs typeface="Fjord"/>
              </a:rPr>
              <a:t>​</a:t>
            </a:r>
          </a:p>
          <a:p>
            <a:pPr marL="133350" indent="-133350" algn="l" hangingPunct="0">
              <a:lnSpc>
                <a:spcPct val="125000"/>
              </a:lnSpc>
              <a:buClr>
                <a:srgbClr val="333333"/>
              </a:buClr>
              <a:buFont typeface="Courier New" panose="020B0604020202020204" pitchFamily="34" charset="0"/>
              <a:buChar char="o"/>
            </a:pPr>
            <a:r>
              <a:rPr sz="1050">
                <a:solidFill>
                  <a:srgbClr val="2B2B2B"/>
                </a:solidFill>
                <a:latin typeface="Fjord"/>
                <a:ea typeface="+mn-ea"/>
                <a:cs typeface="Fjord"/>
              </a:rPr>
              <a:t>Improve Teams Usage from 23.7% to 95%</a:t>
            </a:r>
            <a:r>
              <a:rPr sz="1050">
                <a:solidFill>
                  <a:srgbClr val="333333"/>
                </a:solidFill>
                <a:latin typeface="Fjord"/>
                <a:ea typeface="+mn-ea"/>
                <a:cs typeface="Fjord"/>
              </a:rPr>
              <a:t>​</a:t>
            </a:r>
          </a:p>
          <a:p>
            <a:pPr marL="133350" indent="-133350" algn="l" hangingPunct="0">
              <a:lnSpc>
                <a:spcPct val="125000"/>
              </a:lnSpc>
              <a:buClr>
                <a:srgbClr val="333333"/>
              </a:buClr>
              <a:buFont typeface="Courier New" panose="020B0604020202020204" pitchFamily="34" charset="0"/>
              <a:buChar char="o"/>
            </a:pPr>
            <a:r>
              <a:rPr sz="1050">
                <a:solidFill>
                  <a:srgbClr val="2B2B2B"/>
                </a:solidFill>
                <a:latin typeface="Fjord"/>
                <a:ea typeface="+mn-ea"/>
                <a:cs typeface="Fjord"/>
              </a:rPr>
              <a:t>Increase OneDrive and SharePoint usage to 95%</a:t>
            </a:r>
            <a:r>
              <a:rPr sz="1050">
                <a:solidFill>
                  <a:srgbClr val="333333"/>
                </a:solidFill>
                <a:latin typeface="Fjord"/>
                <a:ea typeface="+mn-ea"/>
                <a:cs typeface="Fjord"/>
              </a:rPr>
              <a:t>​</a:t>
            </a:r>
          </a:p>
          <a:p>
            <a:pPr marL="133350" indent="-133350" algn="l" hangingPunct="0">
              <a:lnSpc>
                <a:spcPct val="125000"/>
              </a:lnSpc>
              <a:buClr>
                <a:srgbClr val="333333"/>
              </a:buClr>
              <a:buFont typeface="Courier New" panose="020B0604020202020204" pitchFamily="34" charset="0"/>
              <a:buChar char="o"/>
            </a:pPr>
            <a:r>
              <a:rPr sz="1050">
                <a:solidFill>
                  <a:srgbClr val="2B2B2B"/>
                </a:solidFill>
                <a:latin typeface="Fjord"/>
                <a:ea typeface="+mn-ea"/>
                <a:cs typeface="Fjord"/>
              </a:rPr>
              <a:t>Potential ROI from using Smarter SaaS 365 = 22x</a:t>
            </a:r>
          </a:p>
          <a:p>
            <a:pPr marL="133350" indent="-133350" algn="l" hangingPunct="0">
              <a:lnSpc>
                <a:spcPct val="125000"/>
              </a:lnSpc>
              <a:buClr>
                <a:srgbClr val="333333"/>
              </a:buClr>
              <a:buFont typeface="Courier New" panose="020B0604020202020204" pitchFamily="34" charset="0"/>
              <a:buChar char="o"/>
            </a:pPr>
            <a:r>
              <a:rPr sz="1050">
                <a:solidFill>
                  <a:srgbClr val="000000"/>
                </a:solidFill>
                <a:latin typeface="Fjord"/>
                <a:ea typeface="+mn-ea"/>
                <a:cs typeface="Fjord"/>
              </a:rPr>
              <a:t>Cancel access to unused subscriptions where staff have left the organisation​</a:t>
            </a:r>
          </a:p>
        </p:txBody>
      </p:sp>
      <p:sp>
        <p:nvSpPr>
          <p:cNvPr id="8" name="text 8 copy 1"/>
          <p:cNvSpPr/>
          <p:nvPr/>
        </p:nvSpPr>
        <p:spPr>
          <a:xfrm>
            <a:off x="4602162" y="6134100"/>
            <a:ext cx="2295956" cy="1190625"/>
          </a:xfrm>
          <a:prstGeom prst="rect">
            <a:avLst/>
          </a:prstGeom>
        </p:spPr>
        <p:txBody>
          <a:bodyPr spcFirstLastPara="0" lIns="95250" tIns="95250" rIns="95250" bIns="0" anchor="t"/>
          <a:lstStyle/>
          <a:p>
            <a:pPr algn="l" hangingPunct="0">
              <a:lnSpc>
                <a:spcPct val="125000"/>
              </a:lnSpc>
            </a:pPr>
            <a:r>
              <a:rPr sz="1050">
                <a:solidFill>
                  <a:srgbClr val="FFFFFF"/>
                </a:solidFill>
                <a:latin typeface="Fjord"/>
                <a:ea typeface="+mn-ea"/>
                <a:cs typeface="Fjord"/>
              </a:rPr>
              <a:t>The current Health-check score is 57%. By implementing best practices, the client can reach the optimisaion goal of 95%. </a:t>
            </a:r>
          </a:p>
          <a:p>
            <a:pPr algn="l" hangingPunct="0">
              <a:lnSpc>
                <a:spcPct val="125000"/>
              </a:lnSpc>
            </a:pPr>
            <a:endParaRPr sz="1050">
              <a:solidFill>
                <a:srgbClr val="FFFFFF"/>
              </a:solidFill>
              <a:latin typeface="Fjord"/>
              <a:ea typeface="+mn-ea"/>
              <a:cs typeface="Fjord"/>
            </a:endParaRPr>
          </a:p>
        </p:txBody>
      </p:sp>
      <p:sp>
        <p:nvSpPr>
          <p:cNvPr id="9" name="text 8 copy 2"/>
          <p:cNvSpPr/>
          <p:nvPr/>
        </p:nvSpPr>
        <p:spPr>
          <a:xfrm>
            <a:off x="4594323" y="7439025"/>
            <a:ext cx="2308891" cy="1190625"/>
          </a:xfrm>
          <a:prstGeom prst="rect">
            <a:avLst/>
          </a:prstGeom>
        </p:spPr>
        <p:txBody>
          <a:bodyPr spcFirstLastPara="0" lIns="95250" tIns="95250" rIns="95250" bIns="0" anchor="t"/>
          <a:lstStyle/>
          <a:p>
            <a:pPr algn="l" hangingPunct="0">
              <a:lnSpc>
                <a:spcPct val="125000"/>
              </a:lnSpc>
            </a:pPr>
            <a:r>
              <a:rPr sz="1050">
                <a:solidFill>
                  <a:srgbClr val="FFFFFF"/>
                </a:solidFill>
                <a:latin typeface="Fjord"/>
                <a:ea typeface="+mn-ea"/>
                <a:cs typeface="Fjord"/>
              </a:rPr>
              <a:t>23% of users are not using Microsoft Teams . By proper training and support the usage can increase and boost ROI.</a:t>
            </a:r>
          </a:p>
          <a:p>
            <a:pPr algn="l" hangingPunct="0">
              <a:lnSpc>
                <a:spcPct val="125000"/>
              </a:lnSpc>
            </a:pPr>
            <a:endParaRPr sz="1050">
              <a:solidFill>
                <a:srgbClr val="FFFFFF"/>
              </a:solidFill>
              <a:latin typeface="Fjord"/>
              <a:ea typeface="+mn-ea"/>
              <a:cs typeface="Fjord"/>
            </a:endParaRPr>
          </a:p>
        </p:txBody>
      </p:sp>
      <p:pic>
        <p:nvPicPr>
          <p:cNvPr id="10" name="Radials"/>
          <p:cNvPicPr/>
          <p:nvPr/>
        </p:nvPicPr>
        <p:blipFill rotWithShape="1">
          <a:blip r:embed="rId5"/>
          <a:stretch>
            <a:fillRect/>
          </a:stretch>
        </p:blipFill>
        <p:spPr>
          <a:xfrm>
            <a:off x="3387064" y="6200775"/>
            <a:ext cx="960442" cy="960442"/>
          </a:xfrm>
          <a:prstGeom prst="rect">
            <a:avLst/>
          </a:prstGeom>
        </p:spPr>
      </p:pic>
      <p:pic>
        <p:nvPicPr>
          <p:cNvPr id="11" name="Radials copy 1"/>
          <p:cNvPicPr/>
          <p:nvPr/>
        </p:nvPicPr>
        <p:blipFill rotWithShape="1">
          <a:blip r:embed="rId6"/>
          <a:stretch>
            <a:fillRect/>
          </a:stretch>
        </p:blipFill>
        <p:spPr>
          <a:xfrm>
            <a:off x="3395006" y="7439025"/>
            <a:ext cx="942975" cy="942975"/>
          </a:xfrm>
          <a:prstGeom prst="rect">
            <a:avLst/>
          </a:prstGeom>
        </p:spPr>
      </p:pic>
      <p:sp>
        <p:nvSpPr>
          <p:cNvPr id="12" name="text 8 copy 3"/>
          <p:cNvSpPr/>
          <p:nvPr/>
        </p:nvSpPr>
        <p:spPr>
          <a:xfrm>
            <a:off x="724559" y="9401175"/>
            <a:ext cx="6332807" cy="447675"/>
          </a:xfrm>
          <a:prstGeom prst="rect">
            <a:avLst/>
          </a:prstGeom>
        </p:spPr>
        <p:txBody>
          <a:bodyPr spcFirstLastPara="0" lIns="95250" tIns="95250" rIns="95250" bIns="0" anchor="t"/>
          <a:lstStyle/>
          <a:p>
            <a:pPr algn="ctr" hangingPunct="0">
              <a:lnSpc>
                <a:spcPct val="125000"/>
              </a:lnSpc>
            </a:pPr>
            <a:r>
              <a:rPr sz="675">
                <a:solidFill>
                  <a:srgbClr val="FFFFFF"/>
                </a:solidFill>
                <a:latin typeface="Poppins"/>
                <a:ea typeface="+mn-ea"/>
                <a:cs typeface="Poppins"/>
              </a:rPr>
              <a:t>https://www.businesssoftwarecentre.com/</a:t>
            </a:r>
          </a:p>
          <a:p>
            <a:pPr algn="ctr" hangingPunct="0">
              <a:lnSpc>
                <a:spcPct val="125000"/>
              </a:lnSpc>
            </a:pPr>
            <a:endParaRPr sz="675">
              <a:solidFill>
                <a:srgbClr val="FFFFFF"/>
              </a:solidFill>
              <a:latin typeface="Poppins"/>
              <a:ea typeface="+mn-ea"/>
              <a:cs typeface="Poppins"/>
            </a:endParaRPr>
          </a:p>
        </p:txBody>
      </p:sp>
      <p:sp>
        <p:nvSpPr>
          <p:cNvPr id="13" name="Title copy copy 6"/>
          <p:cNvSpPr/>
          <p:nvPr/>
        </p:nvSpPr>
        <p:spPr>
          <a:xfrm>
            <a:off x="813415" y="1038225"/>
            <a:ext cx="6502042" cy="295275"/>
          </a:xfrm>
          <a:prstGeom prst="rect">
            <a:avLst/>
          </a:prstGeom>
        </p:spPr>
        <p:txBody>
          <a:bodyPr spcFirstLastPara="0" lIns="0" tIns="0" rIns="0" bIns="0" anchor="t"/>
          <a:lstStyle/>
          <a:p>
            <a:pPr algn="l" hangingPunct="0">
              <a:lnSpc>
                <a:spcPct val="116667"/>
              </a:lnSpc>
            </a:pPr>
            <a:r>
              <a:rPr sz="1650" cap="all">
                <a:solidFill>
                  <a:srgbClr val="269DFF"/>
                </a:solidFill>
                <a:latin typeface="Poppins"/>
                <a:ea typeface="+mn-ea"/>
                <a:cs typeface="Poppins"/>
              </a:rPr>
              <a:t>dATA aNALYSIS  shows</a:t>
            </a:r>
          </a:p>
        </p:txBody>
      </p:sp>
      <p:sp>
        <p:nvSpPr>
          <p:cNvPr id="14" name="Title copy copy 17"/>
          <p:cNvSpPr/>
          <p:nvPr/>
        </p:nvSpPr>
        <p:spPr>
          <a:xfrm>
            <a:off x="584382" y="1343025"/>
            <a:ext cx="2499753" cy="2190750"/>
          </a:xfrm>
          <a:prstGeom prst="rect">
            <a:avLst/>
          </a:prstGeom>
        </p:spPr>
        <p:txBody>
          <a:bodyPr spcFirstLastPara="0" lIns="95250" tIns="95250" rIns="95250" bIns="0" anchor="t"/>
          <a:lstStyle/>
          <a:p>
            <a:pPr marL="133350" indent="-133350" algn="l" hangingPunct="0">
              <a:lnSpc>
                <a:spcPct val="125000"/>
              </a:lnSpc>
              <a:buClr>
                <a:srgbClr val="333333"/>
              </a:buClr>
              <a:buFont typeface="Courier New" panose="020B0604020202020204" pitchFamily="34" charset="0"/>
              <a:buChar char="o"/>
            </a:pPr>
            <a:r>
              <a:rPr sz="1050">
                <a:solidFill>
                  <a:srgbClr val="333333"/>
                </a:solidFill>
                <a:latin typeface="Fjord"/>
                <a:ea typeface="+mn-ea"/>
                <a:cs typeface="Fjord"/>
              </a:rPr>
              <a:t>Potential savings, cost reduction options</a:t>
            </a:r>
          </a:p>
          <a:p>
            <a:pPr marL="133350" indent="-133350" algn="l" hangingPunct="0">
              <a:lnSpc>
                <a:spcPct val="125000"/>
              </a:lnSpc>
              <a:buClr>
                <a:srgbClr val="333333"/>
              </a:buClr>
              <a:buFont typeface="Courier New" panose="020B0604020202020204" pitchFamily="34" charset="0"/>
              <a:buChar char="o"/>
            </a:pPr>
            <a:r>
              <a:rPr sz="1050">
                <a:solidFill>
                  <a:srgbClr val="333333"/>
                </a:solidFill>
                <a:latin typeface="Fjord"/>
                <a:ea typeface="+mn-ea"/>
                <a:cs typeface="Fjord"/>
              </a:rPr>
              <a:t>No recycling of leavers’ subscriptions</a:t>
            </a:r>
          </a:p>
          <a:p>
            <a:pPr marL="133350" indent="-133350" algn="l" hangingPunct="0">
              <a:lnSpc>
                <a:spcPct val="125000"/>
              </a:lnSpc>
              <a:buClr>
                <a:srgbClr val="333333"/>
              </a:buClr>
              <a:buFont typeface="Courier New" panose="020B0604020202020204" pitchFamily="34" charset="0"/>
              <a:buChar char="o"/>
            </a:pPr>
            <a:r>
              <a:rPr sz="1050">
                <a:solidFill>
                  <a:srgbClr val="333333"/>
                </a:solidFill>
                <a:latin typeface="Fjord"/>
                <a:ea typeface="+mn-ea"/>
                <a:cs typeface="Fjord"/>
              </a:rPr>
              <a:t>Security issues: compliance </a:t>
            </a:r>
          </a:p>
          <a:p>
            <a:pPr marL="133350" indent="-133350" algn="l" hangingPunct="0">
              <a:lnSpc>
                <a:spcPct val="125000"/>
              </a:lnSpc>
              <a:buClr>
                <a:srgbClr val="333333"/>
              </a:buClr>
              <a:buFont typeface="Courier New" panose="020B0604020202020204" pitchFamily="34" charset="0"/>
              <a:buChar char="o"/>
            </a:pPr>
            <a:r>
              <a:rPr sz="1050">
                <a:solidFill>
                  <a:srgbClr val="333333"/>
                </a:solidFill>
                <a:latin typeface="Fjord"/>
                <a:ea typeface="+mn-ea"/>
                <a:cs typeface="Fjord"/>
              </a:rPr>
              <a:t>Usage optimisation potential</a:t>
            </a:r>
          </a:p>
          <a:p>
            <a:pPr marL="133350" indent="-133350" algn="l" hangingPunct="0">
              <a:lnSpc>
                <a:spcPct val="125000"/>
              </a:lnSpc>
              <a:buClr>
                <a:srgbClr val="333333"/>
              </a:buClr>
              <a:buFont typeface="Courier New" panose="020B0604020202020204" pitchFamily="34" charset="0"/>
              <a:buChar char="o"/>
            </a:pPr>
            <a:r>
              <a:rPr sz="1050">
                <a:solidFill>
                  <a:srgbClr val="333333"/>
                </a:solidFill>
                <a:latin typeface="Fjord"/>
                <a:ea typeface="+mn-ea"/>
                <a:cs typeface="Fjord"/>
              </a:rPr>
              <a:t>Need for app adoption</a:t>
            </a:r>
          </a:p>
          <a:p>
            <a:pPr marL="133350" indent="-133350" algn="l" hangingPunct="0">
              <a:lnSpc>
                <a:spcPct val="125000"/>
              </a:lnSpc>
              <a:buClr>
                <a:srgbClr val="333333"/>
              </a:buClr>
              <a:buFont typeface="Courier New" panose="020B0604020202020204" pitchFamily="34" charset="0"/>
              <a:buChar char="o"/>
            </a:pPr>
            <a:r>
              <a:rPr sz="1050">
                <a:solidFill>
                  <a:srgbClr val="333333"/>
                </a:solidFill>
                <a:latin typeface="Fjord"/>
                <a:ea typeface="+mn-ea"/>
                <a:cs typeface="Fjord"/>
              </a:rPr>
              <a:t>Possible downgrades</a:t>
            </a:r>
          </a:p>
          <a:p>
            <a:pPr algn="l" hangingPunct="0">
              <a:lnSpc>
                <a:spcPct val="125000"/>
              </a:lnSpc>
            </a:pPr>
            <a:endParaRPr sz="1050">
              <a:solidFill>
                <a:srgbClr val="333333"/>
              </a:solidFill>
              <a:latin typeface="Fjord"/>
              <a:ea typeface="+mn-ea"/>
              <a:cs typeface="Fjord"/>
            </a:endParaRPr>
          </a:p>
          <a:p>
            <a:pPr algn="l" hangingPunct="0">
              <a:lnSpc>
                <a:spcPct val="125000"/>
              </a:lnSpc>
            </a:pPr>
            <a:endParaRPr sz="1050">
              <a:solidFill>
                <a:srgbClr val="333333"/>
              </a:solidFill>
              <a:latin typeface="Fjord"/>
              <a:ea typeface="+mn-ea"/>
              <a:cs typeface="Fjord"/>
            </a:endParaRPr>
          </a:p>
        </p:txBody>
      </p:sp>
      <p:pic>
        <p:nvPicPr>
          <p:cNvPr id="15" name="Shape-1 copy 2"/>
          <p:cNvPicPr/>
          <p:nvPr/>
        </p:nvPicPr>
        <p:blipFill rotWithShape="1">
          <a:blip r:embed="rId7"/>
          <a:stretch>
            <a:fillRect/>
          </a:stretch>
        </p:blipFill>
        <p:spPr>
          <a:xfrm>
            <a:off x="-3197" y="-8562"/>
            <a:ext cx="7822729" cy="790693"/>
          </a:xfrm>
          <a:prstGeom prst="rect">
            <a:avLst/>
          </a:prstGeom>
        </p:spPr>
      </p:pic>
      <p:pic>
        <p:nvPicPr>
          <p:cNvPr id="16" name="Shape-17"/>
          <p:cNvPicPr/>
          <p:nvPr/>
        </p:nvPicPr>
        <p:blipFill rotWithShape="1">
          <a:blip r:embed="rId8"/>
          <a:stretch>
            <a:fillRect/>
          </a:stretch>
        </p:blipFill>
        <p:spPr>
          <a:xfrm>
            <a:off x="2677395" y="8610600"/>
            <a:ext cx="515938" cy="478191"/>
          </a:xfrm>
          <a:prstGeom prst="rect">
            <a:avLst/>
          </a:prstGeom>
        </p:spPr>
      </p:pic>
      <p:pic>
        <p:nvPicPr>
          <p:cNvPr id="17" name="Shape-17 copy 1"/>
          <p:cNvPicPr/>
          <p:nvPr/>
        </p:nvPicPr>
        <p:blipFill rotWithShape="1">
          <a:blip r:embed="rId8"/>
          <a:stretch>
            <a:fillRect/>
          </a:stretch>
        </p:blipFill>
        <p:spPr>
          <a:xfrm>
            <a:off x="3163766" y="8610600"/>
            <a:ext cx="515938" cy="478191"/>
          </a:xfrm>
          <a:prstGeom prst="rect">
            <a:avLst/>
          </a:prstGeom>
        </p:spPr>
      </p:pic>
      <p:pic>
        <p:nvPicPr>
          <p:cNvPr id="18" name="Shape-17 copy 2"/>
          <p:cNvPicPr/>
          <p:nvPr/>
        </p:nvPicPr>
        <p:blipFill rotWithShape="1">
          <a:blip r:embed="rId8"/>
          <a:stretch>
            <a:fillRect/>
          </a:stretch>
        </p:blipFill>
        <p:spPr>
          <a:xfrm>
            <a:off x="3648476" y="8610600"/>
            <a:ext cx="515938" cy="478191"/>
          </a:xfrm>
          <a:prstGeom prst="rect">
            <a:avLst/>
          </a:prstGeom>
        </p:spPr>
      </p:pic>
      <p:pic>
        <p:nvPicPr>
          <p:cNvPr id="19" name="Shape-17 copy 3"/>
          <p:cNvPicPr/>
          <p:nvPr/>
        </p:nvPicPr>
        <p:blipFill rotWithShape="1">
          <a:blip r:embed="rId8"/>
          <a:stretch>
            <a:fillRect/>
          </a:stretch>
        </p:blipFill>
        <p:spPr>
          <a:xfrm>
            <a:off x="4133752" y="8610600"/>
            <a:ext cx="515938" cy="478191"/>
          </a:xfrm>
          <a:prstGeom prst="rect">
            <a:avLst/>
          </a:prstGeom>
        </p:spPr>
      </p:pic>
      <p:pic>
        <p:nvPicPr>
          <p:cNvPr id="20" name="Shape-17 copy 4"/>
          <p:cNvPicPr/>
          <p:nvPr/>
        </p:nvPicPr>
        <p:blipFill rotWithShape="1">
          <a:blip r:embed="rId8"/>
          <a:stretch>
            <a:fillRect/>
          </a:stretch>
        </p:blipFill>
        <p:spPr>
          <a:xfrm>
            <a:off x="4617168" y="8610600"/>
            <a:ext cx="515938" cy="478191"/>
          </a:xfrm>
          <a:prstGeom prst="rect">
            <a:avLst/>
          </a:prstGeom>
        </p:spPr>
      </p:pic>
      <p:pic>
        <p:nvPicPr>
          <p:cNvPr id="21" name="Screenshot 2022-10-04 120035"/>
          <p:cNvPicPr/>
          <p:nvPr/>
        </p:nvPicPr>
        <p:blipFill rotWithShape="1">
          <a:blip r:embed="rId9"/>
          <a:stretch>
            <a:fillRect/>
          </a:stretch>
        </p:blipFill>
        <p:spPr>
          <a:xfrm>
            <a:off x="3245131" y="1419225"/>
            <a:ext cx="3997064" cy="2225798"/>
          </a:xfrm>
          <a:prstGeom prst="rect">
            <a:avLst/>
          </a:prstGeom>
        </p:spPr>
      </p:pic>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768</Words>
  <Application>Microsoft Office PowerPoint</Application>
  <PresentationFormat>Custom</PresentationFormat>
  <Paragraphs>72</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Poppins</vt:lpstr>
      <vt:lpstr>Arial</vt:lpstr>
      <vt:lpstr>Calibri</vt:lpstr>
      <vt:lpstr>Fjord</vt:lpstr>
      <vt:lpstr>Courier New</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
  <cp:lastModifiedBy/>
  <cp:revision>5</cp:revision>
  <dcterms:created xsi:type="dcterms:W3CDTF">2022-10-04T11:10:12Z</dcterms:created>
  <dcterms:modified xsi:type="dcterms:W3CDTF">2022-10-04T11:14:15Z</dcterms:modified>
</cp:coreProperties>
</file>